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0558F-685F-4628-9B45-AA2E2B96C078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5BD11-5607-4A50-B0A8-9C4E56BFC4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44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BD11-5607-4A50-B0A8-9C4E56BFC4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86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BD11-5607-4A50-B0A8-9C4E56BFC4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86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688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1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02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12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76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02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57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63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86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47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06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CCC85-D5C3-401F-A84A-72C1A2F0525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B1BC3-F9BD-497E-918E-2DB3883807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73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9.png"/><Relationship Id="rId3" Type="http://schemas.openxmlformats.org/officeDocument/2006/relationships/hyperlink" Target="https://javiermegias.com/blog/2014/03/calcular-tamano-mercado-tam-sam-som/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16632"/>
            <a:ext cx="8784976" cy="79208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  <a:ea typeface="Batang" panose="02030600000101010101" pitchFamily="18" charset="-127"/>
                <a:cs typeface="Consolas" panose="020B0609020204030204" pitchFamily="49" charset="0"/>
              </a:rPr>
              <a:t> | ONE-PAGER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39552" y="2189449"/>
            <a:ext cx="374441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716016" y="2189449"/>
            <a:ext cx="388843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11560" y="3322713"/>
            <a:ext cx="367240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788024" y="3322713"/>
            <a:ext cx="381642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11560" y="4455976"/>
            <a:ext cx="367240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88024" y="4455976"/>
            <a:ext cx="381642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11560" y="5589240"/>
            <a:ext cx="367240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788024" y="5589240"/>
            <a:ext cx="381642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716016" y="1124744"/>
            <a:ext cx="3888432" cy="792088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LOGO</a:t>
            </a:r>
          </a:p>
          <a:p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Nombre</a:t>
            </a:r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 la </a:t>
            </a:r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compañia</a:t>
            </a:r>
            <a:endParaRPr lang="en-US" sz="14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Datos</a:t>
            </a:r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 </a:t>
            </a:r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contacto</a:t>
            </a:r>
            <a:endParaRPr lang="en-US" sz="14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Región de </a:t>
            </a:r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origen</a:t>
            </a:r>
            <a:endParaRPr lang="en-US" sz="14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3640" y="1124744"/>
            <a:ext cx="3750328" cy="792088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Slogan: algo que </a:t>
            </a:r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defina</a:t>
            </a:r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 la startup </a:t>
            </a:r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</a:t>
            </a:r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una </a:t>
            </a:r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frase</a:t>
            </a:r>
            <a:endParaRPr lang="en-US" sz="14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9552" y="2276872"/>
            <a:ext cx="3750328" cy="216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 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problema</a:t>
            </a:r>
            <a:endParaRPr lang="en-US" sz="1400" b="1" i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716016" y="2276872"/>
            <a:ext cx="3750328" cy="216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Propuesta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 Valor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39552" y="3368993"/>
            <a:ext cx="3750328" cy="216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 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cliente</a:t>
            </a:r>
            <a:endParaRPr lang="en-US" sz="1400" b="1" i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716016" y="3368993"/>
            <a:ext cx="3750328" cy="216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Tamaño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 mercado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39552" y="4509120"/>
            <a:ext cx="3750328" cy="216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Competencia</a:t>
            </a:r>
            <a:endParaRPr lang="en-US" sz="1400" b="1" i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716016" y="4509120"/>
            <a:ext cx="3750328" cy="216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Equipo 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fundador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trabajadores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asesores</a:t>
            </a:r>
            <a:endParaRPr lang="en-US" sz="1400" b="1" i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39552" y="5661248"/>
            <a:ext cx="3750328" cy="216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Modelo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 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Negocio</a:t>
            </a:r>
            <a:endParaRPr lang="en-US" sz="1400" b="1" i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716016" y="5661248"/>
            <a:ext cx="3750328" cy="216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Recursos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claves y 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prinicipales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riesgos</a:t>
            </a:r>
            <a:endParaRPr lang="en-US" sz="1400" b="1" i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39552" y="2636912"/>
            <a:ext cx="2808312" cy="576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Qué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problema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/s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estamos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tratando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 resolver.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Explica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el dolor que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padece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el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cliente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o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usuario</a:t>
            </a:r>
            <a:endParaRPr lang="en-US" sz="10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716016" y="2636912"/>
            <a:ext cx="2952328" cy="576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Cómo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resuelve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tu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negocio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el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problema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del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cliente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Cuál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es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tu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product/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servicio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Cuál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es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tu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propuesta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 valor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diferencial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39552" y="3789040"/>
            <a:ext cx="2808312" cy="576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Quién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son los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usuarios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Quién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son los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clientes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Decribe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tu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arquetipo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cliente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716016" y="3789040"/>
            <a:ext cx="2898322" cy="576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TAM | SAM |SOM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Estimación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más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 info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Cuál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es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tu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ventaja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competitva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qué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eres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major que las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soluciones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actuales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716016" y="4922839"/>
            <a:ext cx="2952328" cy="576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Wingdings" panose="05000000000000000000" pitchFamily="2" charset="2"/>
              <a:buChar char="§"/>
            </a:pP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CEO</a:t>
            </a:r>
          </a:p>
          <a:p>
            <a:pPr marL="228600" indent="-228600">
              <a:buFont typeface="Wingdings" panose="05000000000000000000" pitchFamily="2" charset="2"/>
              <a:buChar char="§"/>
            </a:pP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CTO</a:t>
            </a:r>
          </a:p>
          <a:p>
            <a:pPr marL="228600" indent="-228600">
              <a:buFont typeface="Wingdings" panose="05000000000000000000" pitchFamily="2" charset="2"/>
              <a:buChar char="§"/>
            </a:pP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CMO</a:t>
            </a:r>
          </a:p>
          <a:p>
            <a:pPr marL="228600" indent="-228600">
              <a:buFont typeface="Wingdings" panose="05000000000000000000" pitchFamily="2" charset="2"/>
              <a:buChar char="§"/>
            </a:pP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Etc</a:t>
            </a:r>
            <a:endParaRPr lang="en-US" sz="10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39552" y="6021288"/>
            <a:ext cx="2808312" cy="576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Explica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como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monetiza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el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proyecto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y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haz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una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proyecciones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económicas</a:t>
            </a:r>
            <a:endParaRPr lang="en-US" sz="10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16016" y="6021288"/>
            <a:ext cx="2952328" cy="576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Alianzas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dificultades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y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riesgos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 “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Prueba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que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conoces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el sector/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industria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”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370" y="2446287"/>
            <a:ext cx="1165614" cy="622673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738" y="5689846"/>
            <a:ext cx="992879" cy="99287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630" y="3441095"/>
            <a:ext cx="861095" cy="862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730" y="4548443"/>
            <a:ext cx="904895" cy="904895"/>
          </a:xfrm>
          <a:prstGeom prst="rect">
            <a:avLst/>
          </a:prstGeom>
        </p:spPr>
      </p:pic>
      <p:pic>
        <p:nvPicPr>
          <p:cNvPr id="1024" name="Picture 1023"/>
          <p:cNvPicPr>
            <a:picLocks noChangeAspect="1"/>
          </p:cNvPicPr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245" y="3429000"/>
            <a:ext cx="898375" cy="898375"/>
          </a:xfrm>
          <a:prstGeom prst="rect">
            <a:avLst/>
          </a:prstGeom>
        </p:spPr>
      </p:pic>
      <p:pic>
        <p:nvPicPr>
          <p:cNvPr id="1027" name="Picture 1026"/>
          <p:cNvPicPr>
            <a:picLocks noChangeAspect="1"/>
          </p:cNvPicPr>
          <p:nvPr/>
        </p:nvPicPr>
        <p:blipFill>
          <a:blip r:embed="rId10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286" y="4627500"/>
            <a:ext cx="834293" cy="834293"/>
          </a:xfrm>
          <a:prstGeom prst="rect">
            <a:avLst/>
          </a:prstGeom>
        </p:spPr>
      </p:pic>
      <p:pic>
        <p:nvPicPr>
          <p:cNvPr id="1028" name="Picture 4" descr="Resultado de imagen de key resources icon"/>
          <p:cNvPicPr>
            <a:picLocks noChangeAspect="1" noChangeArrowheads="1"/>
          </p:cNvPicPr>
          <p:nvPr/>
        </p:nvPicPr>
        <p:blipFill>
          <a:blip r:embed="rId11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047" y="5631449"/>
            <a:ext cx="1106770" cy="110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de diamond icon vector"/>
          <p:cNvPicPr>
            <a:picLocks noChangeAspect="1" noChangeArrowheads="1"/>
          </p:cNvPicPr>
          <p:nvPr/>
        </p:nvPicPr>
        <p:blipFill>
          <a:blip r:embed="rId1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223" y="2360413"/>
            <a:ext cx="794419" cy="79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10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062" y="262358"/>
            <a:ext cx="2589961" cy="500635"/>
          </a:xfrm>
          <a:prstGeom prst="rect">
            <a:avLst/>
          </a:prstGeom>
        </p:spPr>
      </p:pic>
      <p:sp>
        <p:nvSpPr>
          <p:cNvPr id="71" name="Rectangle 70"/>
          <p:cNvSpPr/>
          <p:nvPr/>
        </p:nvSpPr>
        <p:spPr>
          <a:xfrm>
            <a:off x="539552" y="4941168"/>
            <a:ext cx="2722818" cy="576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Competidor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1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Competidor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2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Competidor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3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Matriz</a:t>
            </a:r>
            <a:r>
              <a:rPr lang="en-US" sz="1000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 </a:t>
            </a:r>
            <a:r>
              <a:rPr lang="en-US" sz="1000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competencia</a:t>
            </a:r>
            <a:endParaRPr lang="en-US" sz="1000" i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2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16632"/>
            <a:ext cx="8784976" cy="79208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  <a:ea typeface="Batang" panose="02030600000101010101" pitchFamily="18" charset="-127"/>
                <a:cs typeface="Consolas" panose="020B0609020204030204" pitchFamily="49" charset="0"/>
              </a:rPr>
              <a:t> | ONE-PAGER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39552" y="2189449"/>
            <a:ext cx="374441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11560" y="3501008"/>
            <a:ext cx="367240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716016" y="1124744"/>
            <a:ext cx="3888432" cy="792088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LOGO</a:t>
            </a:r>
          </a:p>
          <a:p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Nombre</a:t>
            </a:r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 la </a:t>
            </a:r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compañia</a:t>
            </a:r>
            <a:endParaRPr lang="en-US" sz="14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Datos</a:t>
            </a:r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de </a:t>
            </a:r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contacto</a:t>
            </a:r>
            <a:endParaRPr lang="en-US" sz="14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Región de </a:t>
            </a:r>
            <a:r>
              <a:rPr lang="en-US" sz="140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origen</a:t>
            </a:r>
            <a:endParaRPr lang="en-US" sz="14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3640" y="1124744"/>
            <a:ext cx="3750328" cy="792088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Slogan: algo que </a:t>
            </a:r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defina</a:t>
            </a:r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 la startup </a:t>
            </a:r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</a:t>
            </a:r>
            <a:r>
              <a:rPr lang="en-US" sz="1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una </a:t>
            </a:r>
            <a:r>
              <a:rPr lang="en-US" sz="14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frase</a:t>
            </a:r>
            <a:endParaRPr lang="en-US" sz="14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9552" y="2276872"/>
            <a:ext cx="3750328" cy="216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Estrategia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para 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llegar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al mercado y hoja de 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ruta</a:t>
            </a:r>
            <a:endParaRPr lang="en-US" sz="1400" b="1" i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39552" y="2636912"/>
            <a:ext cx="2808312" cy="576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Visión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hitos</a:t>
            </a:r>
            <a:r>
              <a:rPr lang="en-U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cumplidos</a:t>
            </a:r>
            <a:endParaRPr lang="en-US" sz="10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s-E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Cómo darás a conocer tu producto a los clientes? Cómo lucharás contra los riesgos mencionados?</a:t>
            </a:r>
            <a:endParaRPr lang="en-US" sz="10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029" name="Picture 10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062" y="262358"/>
            <a:ext cx="2589961" cy="500635"/>
          </a:xfrm>
          <a:prstGeom prst="rect">
            <a:avLst/>
          </a:prstGeom>
        </p:spPr>
      </p:pic>
      <p:pic>
        <p:nvPicPr>
          <p:cNvPr id="3" name="Picture 4" descr="Resultado de imagen de road map icon vector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189449"/>
            <a:ext cx="1100421" cy="110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Connector 46"/>
          <p:cNvCxnSpPr/>
          <p:nvPr/>
        </p:nvCxnSpPr>
        <p:spPr>
          <a:xfrm>
            <a:off x="4716016" y="2189449"/>
            <a:ext cx="388843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788024" y="3933056"/>
            <a:ext cx="381642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4">
            <a:extLst>
              <a:ext uri="{FF2B5EF4-FFF2-40B4-BE49-F238E27FC236}">
                <a16:creationId xmlns:a16="http://schemas.microsoft.com/office/drawing/2014/main" id="{DBC81C08-EF14-47DD-AFAD-7DE148DEA89E}"/>
              </a:ext>
            </a:extLst>
          </p:cNvPr>
          <p:cNvSpPr/>
          <p:nvPr/>
        </p:nvSpPr>
        <p:spPr>
          <a:xfrm>
            <a:off x="4782112" y="2204864"/>
            <a:ext cx="3750328" cy="216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Operación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propuesta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4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ronda</a:t>
            </a:r>
            <a:r>
              <a:rPr lang="en-US" sz="14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  <p:sp>
        <p:nvSpPr>
          <p:cNvPr id="14" name="Rectangle 42">
            <a:extLst>
              <a:ext uri="{FF2B5EF4-FFF2-40B4-BE49-F238E27FC236}">
                <a16:creationId xmlns:a16="http://schemas.microsoft.com/office/drawing/2014/main" id="{63279346-3EC6-D76E-7107-4CB6B61DD6E5}"/>
              </a:ext>
            </a:extLst>
          </p:cNvPr>
          <p:cNvSpPr/>
          <p:nvPr/>
        </p:nvSpPr>
        <p:spPr>
          <a:xfrm>
            <a:off x="4788023" y="2708920"/>
            <a:ext cx="3816423" cy="576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Tamaño de ronda:</a:t>
            </a:r>
          </a:p>
          <a:p>
            <a:r>
              <a:rPr lang="es-E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Valoración </a:t>
            </a:r>
            <a:r>
              <a:rPr lang="es-ES" sz="10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Premoney</a:t>
            </a:r>
            <a:r>
              <a:rPr lang="es-E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s-E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Ticket mínimo:</a:t>
            </a:r>
          </a:p>
          <a:p>
            <a:r>
              <a:rPr lang="es-E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Inversión equipo fundador (si la hay):</a:t>
            </a:r>
          </a:p>
          <a:p>
            <a:r>
              <a:rPr lang="es-ES" sz="1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Inversión comprometida con otros inversores (si la hay): </a:t>
            </a:r>
            <a:endParaRPr lang="en-US" sz="10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569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261</Words>
  <Application>Microsoft Office PowerPoint</Application>
  <PresentationFormat>Presentación en pantalla (4:3)</PresentationFormat>
  <Paragraphs>46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Consolas</vt:lpstr>
      <vt:lpstr>Wingdings</vt:lpstr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Ignacio Uzquiza Cuellar</dc:creator>
  <cp:lastModifiedBy>Pedro García Guillamón</cp:lastModifiedBy>
  <cp:revision>16</cp:revision>
  <cp:lastPrinted>2021-12-03T08:52:32Z</cp:lastPrinted>
  <dcterms:created xsi:type="dcterms:W3CDTF">2019-06-13T06:54:38Z</dcterms:created>
  <dcterms:modified xsi:type="dcterms:W3CDTF">2022-08-31T11:59:37Z</dcterms:modified>
</cp:coreProperties>
</file>